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859" r:id="rId2"/>
    <p:sldId id="931" r:id="rId3"/>
    <p:sldId id="906" r:id="rId4"/>
    <p:sldId id="910" r:id="rId5"/>
    <p:sldId id="911" r:id="rId6"/>
    <p:sldId id="912" r:id="rId7"/>
    <p:sldId id="913" r:id="rId8"/>
    <p:sldId id="932" r:id="rId9"/>
    <p:sldId id="915" r:id="rId10"/>
    <p:sldId id="916" r:id="rId11"/>
    <p:sldId id="917" r:id="rId12"/>
    <p:sldId id="918" r:id="rId13"/>
    <p:sldId id="933" r:id="rId14"/>
    <p:sldId id="922" r:id="rId15"/>
    <p:sldId id="92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0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317982"/>
            <a:ext cx="12192000" cy="268708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第二</a:t>
            </a:r>
            <a:r>
              <a:rPr lang="zh-CN" altLang="en-US" sz="6000" smtClean="0">
                <a:solidFill>
                  <a:srgbClr val="70AD47">
                    <a:lumMod val="75000"/>
                  </a:srgbClr>
                </a:solidFill>
                <a:ea typeface="楷体" panose="02010609060101010101" pitchFamily="49" charset="-122"/>
                <a:cs typeface="Times New Roman" panose="02020603050405020304" pitchFamily="18" charset="0"/>
              </a:rPr>
              <a:t>单元  第二</a:t>
            </a:r>
            <a:r>
              <a:rPr lang="zh-CN" altLang="en-US" sz="6000">
                <a:solidFill>
                  <a:srgbClr val="70AD47">
                    <a:lumMod val="75000"/>
                  </a:srgbClr>
                </a:solidFill>
                <a:ea typeface="楷体" panose="02010609060101010101" pitchFamily="49" charset="-122"/>
                <a:cs typeface="Times New Roman" panose="02020603050405020304" pitchFamily="18" charset="0"/>
              </a:rPr>
              <a:t>次工业革命和近代科学文化</a:t>
            </a:r>
            <a:endParaRPr lang="zh-CN" altLang="en-US" sz="60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4114340"/>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a:t>
            </a:r>
            <a:r>
              <a:rPr lang="en-US" altLang="zh-CN" sz="4000">
                <a:solidFill>
                  <a:prstClr val="black"/>
                </a:solidFill>
                <a:cs typeface="Times New Roman" panose="02020603050405020304" pitchFamily="18" charset="0"/>
              </a:rPr>
              <a:t>7</a:t>
            </a:r>
            <a:r>
              <a:rPr lang="zh-CN" altLang="en-US" sz="4000">
                <a:solidFill>
                  <a:prstClr val="black"/>
                </a:solidFill>
                <a:cs typeface="Times New Roman" panose="02020603050405020304" pitchFamily="18" charset="0"/>
              </a:rPr>
              <a:t>课　近代科学与文化</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同学在复习时对历史人物进行归类，他可以在笔记上将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但丁、莎士比亚、巴尔扎克、列夫</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托尔斯泰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等人标注为</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文学巨匠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思想家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艺术大师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记载，贝多芬的《英雄交响曲》原本是应法国驻维也纳大使的请求，为拿破仑而作的。当拿破仑称帝并背离法国大革命理想时，贝多芬把题词改成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为纪念一位伟人而作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。这体现出贝多芬</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维护封建制度</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倡导平等和人权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阻碍历史进步</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崇尚进步和自由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5231110" y="141277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4222998" y="414908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94407"/>
          </a:xfrm>
        </p:spPr>
        <p:txBody>
          <a:bodyPr/>
          <a:lstStyle/>
          <a:p>
            <a:pPr hangingPunct="0">
              <a:lnSpc>
                <a:spcPct val="130000"/>
              </a:lnSpc>
              <a:spcAft>
                <a:spcPts val="0"/>
              </a:spcAft>
            </a:pPr>
            <a:r>
              <a:rPr lang="en-US" altLang="zh-CN" sz="2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下面材料，回答问题。</a:t>
            </a:r>
          </a:p>
          <a:p>
            <a:pPr hangingPunct="0">
              <a:spcAft>
                <a:spcPts val="0"/>
              </a:spcAf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小明同学在学习世界史后，想编写一本《近代文明史》，以下是他完成的部分目录：</a:t>
            </a:r>
          </a:p>
          <a:p>
            <a:pPr algn="ctr" hangingPunct="0">
              <a:spcAft>
                <a:spcPts val="0"/>
              </a:spcAf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近代文明史</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第一章</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近代科学的杰出成就</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algn="ctr" hangingPunct="0">
              <a:spcAft>
                <a:spcPts val="0"/>
              </a:spcAf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第一节</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物理学探秘</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牛顿《自然哲学的数学原理》</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algn="ctr" hangingPunct="0">
              <a:spcAft>
                <a:spcPts val="0"/>
              </a:spcAf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第二节</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生物学新突破</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algn="ctr" hangingPunct="0">
              <a:spcAft>
                <a:spcPts val="0"/>
              </a:spcAf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第三节</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化学新成果</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道尔顿《化学哲学的新体系》</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第二章</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934966" y="1916832"/>
            <a:ext cx="4536504" cy="4623695"/>
          </a:xfrm>
          <a:prstGeom prst="rect">
            <a:avLst/>
          </a:prstGeom>
          <a:noFill/>
          <a:ln w="19050"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1</a:t>
            </a:r>
            <a:r>
              <a:rPr lang="en-US" altLang="zh-CN" smtClean="0">
                <a:solidFill>
                  <a:srgbClr val="000000"/>
                </a:solidFill>
                <a:latin typeface="Times New Roman" panose="02020603050405020304" pitchFamily="18" charset="0"/>
                <a:ea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参照第一、第三节示例并结合所学知识，补充第二节内容。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mtClean="0"/>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2</a:t>
            </a:r>
            <a:r>
              <a:rPr lang="en-US" altLang="zh-CN" smtClean="0">
                <a:solidFill>
                  <a:srgbClr val="000000"/>
                </a:solidFill>
                <a:latin typeface="Times New Roman" panose="02020603050405020304" pitchFamily="18" charset="0"/>
                <a:ea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你依据本书主题，按照第一章样式续写第二章目录</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至少写出两节</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图片 2"/>
          <p:cNvPicPr>
            <a:picLocks noChangeAspect="1"/>
          </p:cNvPicPr>
          <p:nvPr/>
        </p:nvPicPr>
        <p:blipFill>
          <a:blip r:embed="rId2"/>
          <a:stretch>
            <a:fillRect/>
          </a:stretch>
        </p:blipFill>
        <p:spPr>
          <a:xfrm>
            <a:off x="910630" y="946603"/>
            <a:ext cx="2494012" cy="399681"/>
          </a:xfrm>
          <a:prstGeom prst="rect">
            <a:avLst/>
          </a:prstGeom>
        </p:spPr>
      </p:pic>
      <p:sp>
        <p:nvSpPr>
          <p:cNvPr id="4" name="矩形 3"/>
          <p:cNvSpPr/>
          <p:nvPr/>
        </p:nvSpPr>
        <p:spPr>
          <a:xfrm>
            <a:off x="360854" y="1340768"/>
            <a:ext cx="3278462" cy="646331"/>
          </a:xfrm>
          <a:prstGeom prst="rect">
            <a:avLst/>
          </a:prstGeom>
        </p:spPr>
        <p:txBody>
          <a:bodyPr wrap="none">
            <a:spAutoFit/>
          </a:bodyPr>
          <a:lstStyle/>
          <a:p>
            <a:pPr>
              <a:lnSpc>
                <a:spcPct val="150000"/>
              </a:lnSpc>
              <a:spcAft>
                <a:spcPts val="0"/>
              </a:spcAft>
            </a:pPr>
            <a:r>
              <a:rPr lang="zh-CN" altLang="zh-CN" sz="2400">
                <a:cs typeface="Times New Roman" panose="02020603050405020304" pitchFamily="18" charset="0"/>
              </a:rPr>
              <a:t>达尔文《物种起源》。</a:t>
            </a:r>
            <a:endParaRPr lang="zh-CN" altLang="zh-CN" sz="1200">
              <a:solidFill>
                <a:srgbClr val="000000"/>
              </a:solidFill>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897496" y="2001906"/>
            <a:ext cx="2520280" cy="421372"/>
          </a:xfrm>
          <a:prstGeom prst="rect">
            <a:avLst/>
          </a:prstGeom>
        </p:spPr>
      </p:pic>
      <p:sp>
        <p:nvSpPr>
          <p:cNvPr id="6" name="矩形 5"/>
          <p:cNvSpPr/>
          <p:nvPr/>
        </p:nvSpPr>
        <p:spPr>
          <a:xfrm>
            <a:off x="371363" y="2996952"/>
            <a:ext cx="7596051" cy="3416320"/>
          </a:xfrm>
          <a:prstGeom prst="rect">
            <a:avLst/>
          </a:prstGeom>
        </p:spPr>
        <p:txBody>
          <a:bodyPr wrap="square">
            <a:spAutoFit/>
          </a:bodyPr>
          <a:lstStyle/>
          <a:p>
            <a:pPr>
              <a:lnSpc>
                <a:spcPct val="150000"/>
              </a:lnSpc>
              <a:spcAft>
                <a:spcPts val="0"/>
              </a:spcAft>
            </a:pP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示例</a:t>
            </a:r>
            <a:r>
              <a:rPr lang="en-US" altLang="zh-CN" sz="2400">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a:p>
            <a:pPr>
              <a:lnSpc>
                <a:spcPct val="150000"/>
              </a:lnSpc>
              <a:spcAft>
                <a:spcPts val="0"/>
              </a:spcAft>
            </a:pPr>
            <a:r>
              <a:rPr lang="zh-CN" altLang="zh-CN" sz="2400">
                <a:cs typeface="Times New Roman" panose="02020603050405020304" pitchFamily="18" charset="0"/>
              </a:rPr>
              <a:t>第二章　近代文学艺术的灿烂篇章</a:t>
            </a:r>
            <a:endParaRPr lang="zh-CN" altLang="zh-CN" sz="1200">
              <a:solidFill>
                <a:srgbClr val="000000"/>
              </a:solidFill>
              <a:cs typeface="Times New Roman" panose="02020603050405020304" pitchFamily="18" charset="0"/>
            </a:endParaRPr>
          </a:p>
          <a:p>
            <a:pPr>
              <a:lnSpc>
                <a:spcPct val="150000"/>
              </a:lnSpc>
              <a:spcAft>
                <a:spcPts val="0"/>
              </a:spcAft>
            </a:pPr>
            <a:r>
              <a:rPr lang="zh-CN" altLang="zh-CN" sz="2400">
                <a:cs typeface="Times New Roman" panose="02020603050405020304" pitchFamily="18" charset="0"/>
              </a:rPr>
              <a:t>第一节　文学的繁荣</a:t>
            </a:r>
            <a:endParaRPr lang="zh-CN" altLang="zh-CN" sz="1200">
              <a:solidFill>
                <a:srgbClr val="000000"/>
              </a:solidFill>
              <a:cs typeface="Times New Roman" panose="02020603050405020304" pitchFamily="18" charset="0"/>
            </a:endParaRPr>
          </a:p>
          <a:p>
            <a:pPr>
              <a:lnSpc>
                <a:spcPct val="150000"/>
              </a:lnSpc>
              <a:spcAft>
                <a:spcPts val="0"/>
              </a:spcAft>
            </a:pPr>
            <a:r>
              <a:rPr lang="zh-CN" altLang="zh-CN" sz="2400">
                <a:cs typeface="Times New Roman" panose="02020603050405020304" pitchFamily="18" charset="0"/>
              </a:rPr>
              <a:t>巴尔扎克</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人间喜剧</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小说集</a:t>
            </a:r>
            <a:endParaRPr lang="zh-CN" altLang="zh-CN" sz="1200">
              <a:solidFill>
                <a:srgbClr val="000000"/>
              </a:solidFill>
              <a:cs typeface="Times New Roman" panose="02020603050405020304" pitchFamily="18" charset="0"/>
            </a:endParaRPr>
          </a:p>
          <a:p>
            <a:pPr>
              <a:lnSpc>
                <a:spcPct val="150000"/>
              </a:lnSpc>
              <a:spcAft>
                <a:spcPts val="0"/>
              </a:spcAft>
            </a:pPr>
            <a:r>
              <a:rPr lang="zh-CN" altLang="zh-CN" sz="2400">
                <a:cs typeface="Times New Roman" panose="02020603050405020304" pitchFamily="18" charset="0"/>
              </a:rPr>
              <a:t>第二节　美术的辉煌</a:t>
            </a:r>
            <a:endParaRPr lang="zh-CN" altLang="zh-CN" sz="1200">
              <a:solidFill>
                <a:srgbClr val="000000"/>
              </a:solidFill>
              <a:cs typeface="Times New Roman" panose="02020603050405020304" pitchFamily="18" charset="0"/>
            </a:endParaRPr>
          </a:p>
          <a:p>
            <a:pPr>
              <a:lnSpc>
                <a:spcPct val="150000"/>
              </a:lnSpc>
              <a:spcAft>
                <a:spcPts val="0"/>
              </a:spcAft>
            </a:pPr>
            <a:r>
              <a:rPr lang="zh-CN" altLang="zh-CN" sz="2400">
                <a:cs typeface="Times New Roman" panose="02020603050405020304" pitchFamily="18" charset="0"/>
              </a:rPr>
              <a:t>梵高《夜间的咖啡馆》</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划时代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的科学成就、文学艺术成就充实着人类文明的宝库。阅读下列材料，回答问题。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文学艺术篇</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《高老头》的主人公高老头出身寒微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后来做粮食承包商发了大财。他把大部分财产给两个女儿作陪嫁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后来自己却被女儿们抛弃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一贫如洗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孤苦伶仃地病死在一家小公寓的阁楼上。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材料一中《高老头》的作者是谁？请再举出他的一部代表作</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5554552"/>
            <a:ext cx="4596130" cy="576248"/>
          </a:xfrm>
          <a:prstGeom prst="rect">
            <a:avLst/>
          </a:prstGeom>
        </p:spPr>
        <p:txBody>
          <a:bodyPr wrap="none">
            <a:spAutoFit/>
          </a:bodyPr>
          <a:lstStyle/>
          <a:p>
            <a:pPr>
              <a:lnSpc>
                <a:spcPct val="150000"/>
              </a:lnSpc>
              <a:spcAft>
                <a:spcPts val="0"/>
              </a:spcAft>
            </a:pPr>
            <a:r>
              <a:rPr lang="zh-CN" altLang="zh-CN" sz="2400">
                <a:cs typeface="Times New Roman" panose="02020603050405020304" pitchFamily="18" charset="0"/>
              </a:rPr>
              <a:t>巴尔扎克。《欧也妮</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葛朗台》。</a:t>
            </a:r>
            <a:endParaRPr lang="zh-CN" altLang="zh-CN" sz="120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44922" y="836712"/>
            <a:ext cx="6734175" cy="1009650"/>
          </a:xfrm>
          <a:prstGeom prst="rect">
            <a:avLst/>
          </a:prstGeom>
        </p:spPr>
      </p:pic>
    </p:spTree>
    <p:extLst>
      <p:ext uri="{BB962C8B-B14F-4D97-AF65-F5344CB8AC3E}">
        <p14:creationId xmlns:p14="http://schemas.microsoft.com/office/powerpoint/2010/main" val="191319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科学技术篇</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资产阶级通过革命或改革相继在欧美主要国家和亚洲的日本取得了政权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资本主义制度得以确立。在此期间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以牛顿、达尔文等为代表的科学巨匠产生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他们凭着献身科学的勇气、严谨的态度和锲而不舍的精神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极大地丰富了人类的自然科学知识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可以这样说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近代科学时代的到来是经济发展、制度建立与思想解放的必然结果</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根据材料二并结合所学知识，分析近代科学走向繁荣的原因及其在近代社会发展中的重要影响</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916832"/>
            <a:ext cx="11485848" cy="1130246"/>
          </a:xfrm>
          <a:prstGeom prst="rect">
            <a:avLst/>
          </a:prstGeom>
        </p:spPr>
        <p:txBody>
          <a:bodyPr wrap="square">
            <a:spAutoFit/>
          </a:bodyPr>
          <a:lstStyle/>
          <a:p>
            <a:pPr>
              <a:lnSpc>
                <a:spcPct val="150000"/>
              </a:lnSpc>
              <a:spcAft>
                <a:spcPts val="0"/>
              </a:spcAft>
            </a:pPr>
            <a:r>
              <a:rPr lang="zh-CN" altLang="zh-CN" sz="2400" kern="0" spc="-100">
                <a:cs typeface="Times New Roman" panose="02020603050405020304" pitchFamily="18" charset="0"/>
              </a:rPr>
              <a:t>资本主义经济发展；资本主义制度建立；思想解放。近代科学与工业生产紧密结合，提高了生产力，促进了经济发展，巩固了资本主义制度，推动了近代社会的进步。</a:t>
            </a:r>
            <a:endParaRPr lang="zh-CN" altLang="zh-CN" sz="1200" kern="0" spc="-100">
              <a:solidFill>
                <a:srgbClr val="000000"/>
              </a:solidFill>
              <a:cs typeface="Times New Roman" panose="02020603050405020304" pitchFamily="18" charset="0"/>
            </a:endParaRPr>
          </a:p>
        </p:txBody>
      </p:sp>
      <p:sp>
        <p:nvSpPr>
          <p:cNvPr id="4" name="内容占位符 1"/>
          <p:cNvSpPr txBox="1">
            <a:spLocks/>
          </p:cNvSpPr>
          <p:nvPr/>
        </p:nvSpPr>
        <p:spPr bwMode="auto">
          <a:xfrm>
            <a:off x="360854" y="293397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感悟体验篇</a:t>
            </a:r>
            <a:r>
              <a:rPr lang="zh-CN"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杰出科学家和文学艺术大师们对人生的领悟直到今天仍然对我们有现实意义。请谈谈它们对你的启示。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0854" y="4582869"/>
            <a:ext cx="10558888"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关注现实，求真务实；要有严谨的态度和锲而不舍的精神。</a:t>
            </a:r>
            <a:r>
              <a:rPr lang="en-US" altLang="zh-CN" sz="2400">
                <a:ea typeface="Times New Roman" panose="02020603050405020304" pitchFamily="18" charset="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言之有理即可</a:t>
            </a:r>
            <a:r>
              <a:rPr lang="en-US" altLang="zh-CN" sz="2400">
                <a:ea typeface="Times New Roman" panose="02020603050405020304" pitchFamily="18" charset="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4524315"/>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科学家</a:t>
            </a:r>
            <a:endPar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1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历史课堂上，老师使用了下图，他应是在介绍</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踞式跳远的运动轨迹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牛顿的力学理论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瓦特改良蒸汽机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达尔文的物种研究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爱迪生发明</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电灯</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ds15.jpg" descr="id:2147490300;FounderCES"/>
          <p:cNvPicPr/>
          <p:nvPr/>
        </p:nvPicPr>
        <p:blipFill>
          <a:blip r:embed="rId2"/>
          <a:stretch>
            <a:fillRect/>
          </a:stretch>
        </p:blipFill>
        <p:spPr>
          <a:xfrm>
            <a:off x="4317840" y="2996952"/>
            <a:ext cx="3571875" cy="1553210"/>
          </a:xfrm>
          <a:prstGeom prst="rect">
            <a:avLst/>
          </a:prstGeom>
        </p:spPr>
      </p:pic>
      <p:sp>
        <p:nvSpPr>
          <p:cNvPr id="3" name="矩形 2"/>
          <p:cNvSpPr/>
          <p:nvPr/>
        </p:nvSpPr>
        <p:spPr>
          <a:xfrm>
            <a:off x="9073412" y="2611034"/>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pic>
        <p:nvPicPr>
          <p:cNvPr id="4" name="图片 3"/>
          <p:cNvPicPr>
            <a:picLocks noChangeAspect="1"/>
          </p:cNvPicPr>
          <p:nvPr/>
        </p:nvPicPr>
        <p:blipFill>
          <a:blip r:embed="rId3"/>
          <a:stretch>
            <a:fillRect/>
          </a:stretch>
        </p:blipFill>
        <p:spPr>
          <a:xfrm>
            <a:off x="360854" y="1143313"/>
            <a:ext cx="6572250" cy="876300"/>
          </a:xfrm>
          <a:prstGeom prst="rect">
            <a:avLst/>
          </a:prstGeom>
        </p:spPr>
      </p:pic>
    </p:spTree>
    <p:extLst>
      <p:ext uri="{BB962C8B-B14F-4D97-AF65-F5344CB8AC3E}">
        <p14:creationId xmlns:p14="http://schemas.microsoft.com/office/powerpoint/2010/main" val="224103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《科学简史》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1859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日清晨，伦敦几家书店的门口人声鼎沸，人们争先恐后地排队购买刚出版的新书，书中的观点震撼了世界。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书中的观点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最有可能是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马克思主义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万有引力定律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生物进化论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三权分立</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486694" y="1959433"/>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文学巨匠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巴尔扎克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的小说《高老头》再现了法国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早期的社会图景。小说的主人公高老头出身寒微，后来做粮食承包商发了大财。他把大部分财产给两个女儿作陪嫁，后来自己却被女儿们抛弃，一贫如洗，孤苦伶仃地病死在一家小公寓的阁楼上。该小说抨击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路易十六的专制统治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拿破仑加冕称帝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金钱至上的价值观念</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工人运动的高涨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1414686" y="3067428"/>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部著作详细地描绘了俄国农奴的悲惨境况及沙俄官僚们形形色色的丑恶嘴脸，揭示了社会制度的腐朽和教会欺骗的实质，刻画出深厚的人性，宣扬了道德的完善。这部巨著的作者是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但丁</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莎士比亚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巴尔扎克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列夫</a:t>
            </a:r>
            <a:r>
              <a:rPr lang="zh-CN" altLang="zh-CN"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托尔斯泰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638822" y="197232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音乐美术大师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《英雄交响曲》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气势磅礴，表达出作曲家对自由、平等和博爱的渴望。这位德国天才作曲家是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贝多芬</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列夫</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托尔斯泰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达尔文</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梵高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15314" y="1955074"/>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6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是世界名画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《向日葵》，该画作以淡黄色为背景，以深黄色为向日葵的主色调，颜色上给人一种强烈的对比，整幅画就像是烧遍画布的熊熊火焰。这幅作品表达了画家</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对自由、平等的渴望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对美好生活的向往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对科学世界的探索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对现实社会的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38622" y="836712"/>
            <a:ext cx="2266950" cy="409575"/>
          </a:xfrm>
          <a:prstGeom prst="rect">
            <a:avLst/>
          </a:prstGeom>
        </p:spPr>
      </p:pic>
      <p:sp>
        <p:nvSpPr>
          <p:cNvPr id="4" name="矩形 3"/>
          <p:cNvSpPr/>
          <p:nvPr/>
        </p:nvSpPr>
        <p:spPr>
          <a:xfrm>
            <a:off x="4222998"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4557"/>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的科学发现使人类对客观世界的探索向前迈了一大步；《物种起源》的出版，打破了千百年来的神创论。这表明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物理学是一门独立的学科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杰出人物是历史的创造者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科学进步促进了经济增长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科学技术推动了社会</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087094" y="249289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pic>
        <p:nvPicPr>
          <p:cNvPr id="5" name="图片 4"/>
          <p:cNvPicPr>
            <a:picLocks noChangeAspect="1"/>
          </p:cNvPicPr>
          <p:nvPr/>
        </p:nvPicPr>
        <p:blipFill>
          <a:blip r:embed="rId2"/>
          <a:stretch>
            <a:fillRect/>
          </a:stretch>
        </p:blipFill>
        <p:spPr>
          <a:xfrm>
            <a:off x="360854" y="908720"/>
            <a:ext cx="6572250" cy="1000125"/>
          </a:xfrm>
          <a:prstGeom prst="rect">
            <a:avLst/>
          </a:prstGeom>
        </p:spPr>
      </p:pic>
    </p:spTree>
    <p:extLst>
      <p:ext uri="{BB962C8B-B14F-4D97-AF65-F5344CB8AC3E}">
        <p14:creationId xmlns:p14="http://schemas.microsoft.com/office/powerpoint/2010/main" val="367416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8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恩格斯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认为巴尔扎克的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人间喜剧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小说集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汇集了法国社会的全部历史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；列夫</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托尔斯泰被列宁称为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俄国革命的镜子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。由此可见，两位作家的作品都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抨击了沙皇封建专制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反映社会的客观现实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找寻人类解放的途径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完善了近代文学</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054646" y="836712"/>
            <a:ext cx="2160240" cy="464114"/>
          </a:xfrm>
          <a:prstGeom prst="rect">
            <a:avLst/>
          </a:prstGeom>
        </p:spPr>
      </p:pic>
      <p:sp>
        <p:nvSpPr>
          <p:cNvPr id="4" name="矩形 3"/>
          <p:cNvSpPr/>
          <p:nvPr/>
        </p:nvSpPr>
        <p:spPr>
          <a:xfrm>
            <a:off x="1774726"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1021</TotalTime>
  <Words>1188</Words>
  <Application>Microsoft Office PowerPoint</Application>
  <PresentationFormat>自定义</PresentationFormat>
  <Paragraphs>90</Paragraphs>
  <Slides>15</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15</vt:i4>
      </vt:variant>
    </vt:vector>
  </HeadingPairs>
  <TitlesOfParts>
    <vt:vector size="22"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297</cp:revision>
  <dcterms:created xsi:type="dcterms:W3CDTF">2020-11-06T05:24:40Z</dcterms:created>
  <dcterms:modified xsi:type="dcterms:W3CDTF">2024-12-17T01:33:50Z</dcterms:modified>
</cp:coreProperties>
</file>